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256" r:id="rId6"/>
    <p:sldId id="257" r:id="rId7"/>
    <p:sldId id="302" r:id="rId8"/>
    <p:sldId id="263" r:id="rId9"/>
    <p:sldId id="258" r:id="rId10"/>
    <p:sldId id="305" r:id="rId11"/>
    <p:sldId id="306" r:id="rId12"/>
    <p:sldId id="307" r:id="rId13"/>
    <p:sldId id="308" r:id="rId14"/>
    <p:sldId id="309" r:id="rId15"/>
    <p:sldId id="311" r:id="rId16"/>
    <p:sldId id="310" r:id="rId17"/>
    <p:sldId id="303" r:id="rId18"/>
    <p:sldId id="312" r:id="rId19"/>
    <p:sldId id="313" r:id="rId20"/>
    <p:sldId id="314" r:id="rId21"/>
    <p:sldId id="304" r:id="rId22"/>
    <p:sldId id="316" r:id="rId23"/>
    <p:sldId id="315" r:id="rId24"/>
    <p:sldId id="274" r:id="rId25"/>
    <p:sldId id="275" r:id="rId26"/>
    <p:sldId id="276" r:id="rId27"/>
    <p:sldId id="277" r:id="rId28"/>
    <p:sldId id="278" r:id="rId29"/>
    <p:sldId id="279" r:id="rId30"/>
    <p:sldId id="317" r:id="rId31"/>
    <p:sldId id="318" r:id="rId32"/>
    <p:sldId id="319" r:id="rId33"/>
    <p:sldId id="282" r:id="rId34"/>
    <p:sldId id="320" r:id="rId35"/>
    <p:sldId id="284" r:id="rId36"/>
    <p:sldId id="286" r:id="rId37"/>
    <p:sldId id="287" r:id="rId38"/>
    <p:sldId id="288" r:id="rId39"/>
    <p:sldId id="289" r:id="rId40"/>
    <p:sldId id="290" r:id="rId41"/>
    <p:sldId id="291" r:id="rId42"/>
    <p:sldId id="292" r:id="rId43"/>
    <p:sldId id="293" r:id="rId44"/>
    <p:sldId id="323" r:id="rId45"/>
    <p:sldId id="294" r:id="rId46"/>
    <p:sldId id="295" r:id="rId47"/>
    <p:sldId id="296" r:id="rId48"/>
    <p:sldId id="322" r:id="rId49"/>
    <p:sldId id="321" r:id="rId50"/>
    <p:sldId id="299" r:id="rId51"/>
    <p:sldId id="300" r:id="rId52"/>
    <p:sldId id="301" r:id="rId53"/>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63916" autoAdjust="0"/>
  </p:normalViewPr>
  <p:slideViewPr>
    <p:cSldViewPr snapToGrid="0">
      <p:cViewPr varScale="1">
        <p:scale>
          <a:sx n="58" d="100"/>
          <a:sy n="58" d="100"/>
        </p:scale>
        <p:origin x="256" y="976"/>
      </p:cViewPr>
      <p:guideLst>
        <p:guide orient="horz" pos="2880"/>
        <p:guide pos="5120"/>
      </p:guideLst>
    </p:cSldViewPr>
  </p:slideViewPr>
  <p:outlineViewPr>
    <p:cViewPr>
      <p:scale>
        <a:sx n="33" d="100"/>
        <a:sy n="33" d="100"/>
      </p:scale>
      <p:origin x="0" y="30336"/>
    </p:cViewPr>
  </p:outlineViewPr>
  <p:notesTextViewPr>
    <p:cViewPr>
      <p:scale>
        <a:sx n="170" d="100"/>
        <a:sy n="17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5133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seen a few examples of resources let's get to work installing that package. Using your editor of choice open up a file named '</a:t>
            </a:r>
            <a:r>
              <a:rPr lang="en-US" baseline="0" dirty="0" err="1" smtClean="0"/>
              <a:t>setup.rb</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599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file add the following resource to install the '</a:t>
            </a:r>
            <a:r>
              <a:rPr lang="en-US" baseline="0" dirty="0" err="1" smtClean="0"/>
              <a:t>cowsay</a:t>
            </a:r>
            <a:r>
              <a:rPr lang="en-US" baseline="0" dirty="0" smtClean="0"/>
              <a:t>'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918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Save the file and</a:t>
            </a:r>
            <a:r>
              <a:rPr lang="en-US" baseline="0" dirty="0" smtClean="0"/>
              <a:t> return back to the shell. It is now time to apply the recipe to the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4136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 Development Kit (</a:t>
            </a:r>
            <a:r>
              <a:rPr lang="en-US" dirty="0" err="1" smtClean="0"/>
              <a:t>ChefDK</a:t>
            </a:r>
            <a:r>
              <a:rPr lang="en-US" dirty="0" smtClean="0"/>
              <a:t>), we package a tool that is called 'chef-client'.</a:t>
            </a:r>
          </a:p>
          <a:p>
            <a:endParaRPr lang="en-US" dirty="0" smtClean="0"/>
          </a:p>
          <a:p>
            <a:r>
              <a:rPr lang="en-US" dirty="0" smtClean="0"/>
              <a:t>'chef-client' is a command-line application that can be used to apply a recipe</a:t>
            </a:r>
            <a:r>
              <a:rPr lang="en-US" baseline="0" dirty="0" smtClean="0"/>
              <a:t> file</a:t>
            </a:r>
            <a:r>
              <a:rPr lang="en-US" dirty="0" smtClean="0"/>
              <a:t>.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99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'chef-client'</a:t>
            </a:r>
            <a:r>
              <a:rPr lang="en-US" baseline="0" dirty="0" smtClean="0"/>
              <a:t> has the default </a:t>
            </a:r>
            <a:r>
              <a:rPr lang="en-US" b="0" dirty="0" smtClean="0"/>
              <a:t>default behavior</a:t>
            </a:r>
            <a:r>
              <a:rPr lang="en-US" b="0" baseline="0" dirty="0" smtClean="0"/>
              <a:t> </a:t>
            </a:r>
            <a:r>
              <a:rPr lang="en-US" b="0" dirty="0" smtClean="0"/>
              <a:t>to communicate with a Chef server. So we use the '--local-mode' flag to ask 'chef-client' to look for the recipe</a:t>
            </a:r>
            <a:r>
              <a:rPr lang="en-US" b="0" baseline="0" dirty="0" smtClean="0"/>
              <a:t> file </a:t>
            </a:r>
            <a:r>
              <a:rPr lang="en-US" b="0" dirty="0" smtClean="0"/>
              <a:t>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890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a:t>
            </a:r>
            <a:r>
              <a:rPr lang="en-US" baseline="0" dirty="0" smtClean="0"/>
              <a:t> the following command to have chef-client apply the recipe file. Because we are installing a package the prefix '</a:t>
            </a:r>
            <a:r>
              <a:rPr lang="en-US" baseline="0" dirty="0" err="1" smtClean="0"/>
              <a:t>sudo</a:t>
            </a:r>
            <a:r>
              <a:rPr lang="en-US" baseline="0" dirty="0" smtClean="0"/>
              <a:t>' is necessary. This ensures that we have elevated our permissions to the appropriate level to install the package.</a:t>
            </a:r>
          </a:p>
          <a:p>
            <a:endParaRPr lang="en-US" baseline="0" dirty="0" smtClean="0"/>
          </a:p>
          <a:p>
            <a:r>
              <a:rPr lang="en-US" baseline="0" dirty="0" smtClean="0"/>
              <a:t>In the output you should see Chef installing the appropriate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6677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package installed it is time to use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511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t>
            </a:r>
            <a:r>
              <a:rPr lang="en-US" baseline="0" dirty="0" err="1" smtClean="0"/>
              <a:t>cowsay</a:t>
            </a:r>
            <a:r>
              <a:rPr lang="en-US" baseline="0" dirty="0" smtClean="0"/>
              <a:t> and give it a parameter or a few parameters. Enjoy your new bovine friend that will parrot back what you type into the shell.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228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exercise we wrote a resource in a recipe file and applied that recipe file to the workstation. More importantly we brought a little more fun to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84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a:t>
            </a:r>
            <a:r>
              <a:rPr lang="en-US" sz="1200" baseline="0" dirty="0" smtClean="0"/>
              <a:t> applied the recipe </a:t>
            </a:r>
            <a:r>
              <a:rPr lang="en-US" sz="1200" dirty="0" smtClean="0"/>
              <a:t>again?</a:t>
            </a:r>
            <a:r>
              <a:rPr lang="en-US" sz="1200" baseline="0" dirty="0" smtClean="0"/>
              <a:t> </a:t>
            </a:r>
            <a:r>
              <a:rPr lang="en-US" dirty="0" smtClean="0"/>
              <a:t>Before you execute the command</a:t>
            </a:r>
            <a:r>
              <a:rPr lang="en-US" baseline="0" dirty="0" smtClean="0"/>
              <a:t> to apply the recipe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applied the recipe again? Was there a situation where the package was already uninstalled and we applied this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chef-client</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 package with `chef-client`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created the recipe file it is time to apply it.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26158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`chef-client`</a:t>
            </a:r>
            <a:r>
              <a:rPr lang="en-US" baseline="0" dirty="0" smtClean="0"/>
              <a:t> with the local mode flag we specify the new recipe file and apply it to the system. In this instance we are creating a file locally within the current directory and do not actually need to use the '</a:t>
            </a:r>
            <a:r>
              <a:rPr lang="en-US" baseline="0" dirty="0" err="1" smtClean="0"/>
              <a:t>sudo</a:t>
            </a:r>
            <a:r>
              <a:rPr lang="en-US" baseline="0" dirty="0" smtClean="0"/>
              <a:t>' prefix.</a:t>
            </a:r>
          </a:p>
          <a:p>
            <a:endParaRPr lang="en-US" baseline="0" dirty="0" smtClean="0"/>
          </a:p>
          <a:p>
            <a:r>
              <a:rPr lang="en-US" baseline="0" dirty="0" smtClean="0"/>
              <a:t>Instructor Note: The reason for the </a:t>
            </a:r>
            <a:r>
              <a:rPr lang="en-US" baseline="0" dirty="0" err="1" smtClean="0"/>
              <a:t>sudo</a:t>
            </a:r>
            <a:r>
              <a:rPr lang="en-US" baseline="0" dirty="0" smtClean="0"/>
              <a:t> prefix in this instance is that it is sometimes easier to build the habit with people.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6775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output it looks like</a:t>
            </a:r>
            <a:r>
              <a:rPr lang="en-US" baseline="0" dirty="0" smtClean="0"/>
              <a:t> the recipe we applied to the system created a </a:t>
            </a:r>
            <a:r>
              <a:rPr lang="en-US" baseline="0" dirty="0" err="1" smtClean="0"/>
              <a:t>hello.txt</a:t>
            </a:r>
            <a:r>
              <a:rPr lang="en-US" baseline="0" dirty="0" smtClean="0"/>
              <a:t> file. Now it is time to examine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9315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given you a workstation with a number of tools installed but it is missing something delightful to make the system fun. Together let's walk through using Chef to install the '</a:t>
            </a:r>
            <a:r>
              <a:rPr lang="en-US" baseline="0" dirty="0" err="1" smtClean="0"/>
              <a:t>cowsay</a:t>
            </a:r>
            <a:r>
              <a:rPr lang="en-US" baseline="0" dirty="0" smtClean="0"/>
              <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4376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Again we created a recipe file with a resource and applied it to the system. This time it was a file and not a package but we can start to see that with Chef there are many different resources that we can use to express the desired state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978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Similar</a:t>
            </a:r>
            <a:r>
              <a:rPr lang="en-US" sz="1200" baseline="0" dirty="0" smtClean="0"/>
              <a:t> to the discussion we had before it is important to reflect on what would happen in this case with a file. What would happen if the contents of the target file were to change? How would 'chef-client' handle that situation? What would the output look like compared to when it created a file?</a:t>
            </a: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a:t>
            </a:r>
            <a:r>
              <a:rPr lang="en-US" sz="1200" baseline="0" dirty="0" smtClean="0"/>
              <a:t> encourage you to take a guess, make the change, and then apply the recipe again.</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Did we define our desired policy for those attributes?</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those comfortable with Linux distributions it seems rather straight forward to </a:t>
            </a:r>
            <a:r>
              <a:rPr lang="en-US" dirty="0" smtClean="0"/>
              <a:t>installing packages through the distribution's specific package manager.</a:t>
            </a:r>
            <a:r>
              <a:rPr lang="en-US" baseline="0" dirty="0" smtClean="0"/>
              <a:t> This is a perfect </a:t>
            </a:r>
            <a:r>
              <a:rPr lang="en-US" dirty="0" smtClean="0"/>
              <a:t>opportunity to experiment with how to solve configuration problems with Chef. For those</a:t>
            </a:r>
            <a:r>
              <a:rPr lang="en-US" baseline="0" dirty="0" smtClean="0"/>
              <a:t> not familiar with Linux distributions do not worry, Chef will take care of figuring out those details for us when it comes time to do the installation of the package.</a:t>
            </a:r>
            <a:endParaRPr lang="en-US" dirty="0" smtClean="0"/>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successfully updated the file resource to include the attributes and being explicit with the action. You have demonstrated the important part of reading the documentation and taking action to meet the </a:t>
            </a:r>
            <a:r>
              <a:rPr lang="en-US" baseline="0" smtClean="0"/>
              <a:t>defined requirements.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437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t>
            </a:r>
            <a:r>
              <a:rPr lang="en-US" dirty="0" err="1" smtClean="0"/>
              <a:t>cowsay</a:t>
            </a:r>
            <a:r>
              <a:rPr lang="en-US" dirty="0" smtClean="0"/>
              <a:t>, tree,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it is</a:t>
            </a:r>
            <a:r>
              <a:rPr lang="en-US" baseline="0" dirty="0" smtClean="0"/>
              <a:t> the same as we did before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867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Wonderful.</a:t>
            </a:r>
            <a:r>
              <a:rPr lang="en-US" baseline="0" dirty="0" smtClean="0"/>
              <a:t> The setup recipe now installs something fun, useful, and configures something important on our system. We can use </a:t>
            </a:r>
            <a:r>
              <a:rPr lang="en-US" baseline="0" dirty="0" err="1" smtClean="0"/>
              <a:t>cowsay</a:t>
            </a:r>
            <a:r>
              <a:rPr lang="en-US" baseline="0" dirty="0" smtClean="0"/>
              <a:t> throughout the rest of the course to give ourselves a little chuckle. We will use tree in the upcoming sections to help us understand all the folder structure of things we will develop. And the message of the day we configured will greet us with the important property line the next time we or someone else logs into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0566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Tx/>
              <a:buNone/>
              <a:tabLst/>
              <a:defRPr/>
            </a:pPr>
            <a:r>
              <a:rPr lang="en-US" dirty="0" smtClean="0"/>
              <a:t>Let's finish this Resources module with a discussion.</a:t>
            </a:r>
            <a:r>
              <a:rPr lang="en-US" baseline="0" dirty="0" smtClean="0"/>
              <a:t> </a:t>
            </a:r>
            <a:r>
              <a:rPr lang="en-US" dirty="0" smtClean="0"/>
              <a:t>Answer these four questions.</a:t>
            </a:r>
            <a:r>
              <a:rPr lang="en-US" baseline="0" dirty="0" smtClean="0"/>
              <a:t> </a:t>
            </a:r>
            <a:r>
              <a:rPr lang="en-US" dirty="0" smtClean="0"/>
              <a:t>Remember that the answer "I don't know! That's why I'm here!" is a great answer.</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chef-apply</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85000" lnSpcReduction="20000"/>
          </a:bodyPr>
          <a:lstStyle/>
          <a:p>
            <a:r>
              <a:rPr lang="en-US" dirty="0" smtClean="0"/>
              <a:t>During</a:t>
            </a:r>
            <a:r>
              <a:rPr lang="en-US" baseline="0" dirty="0" smtClean="0"/>
              <a:t> this course we are going to use the text-based editors installed on these virtual workstations. </a:t>
            </a:r>
            <a:r>
              <a:rPr lang="en-US" dirty="0" smtClean="0"/>
              <a:t>There are at least three command-line editors that we can choose from</a:t>
            </a:r>
            <a:r>
              <a:rPr lang="en-US" baseline="0" dirty="0" smtClean="0"/>
              <a:t> on the Linux workstation: Emacs, Nano, or Vim.</a:t>
            </a:r>
          </a:p>
          <a:p>
            <a:endParaRPr lang="en-US" baseline="0" dirty="0" smtClean="0"/>
          </a:p>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ctrl+w</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ctrl+c</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ctrl+x</a:t>
            </a:r>
            <a:r>
              <a:rPr lang="en-US" dirty="0" smtClean="0">
                <a:latin typeface="Courier New" panose="02070309020205020404" pitchFamily="49" charset="0"/>
                <a:cs typeface="Courier New" panose="02070309020205020404" pitchFamily="49" charset="0"/>
              </a:rPr>
              <a:t>, y, ENTER</a:t>
            </a:r>
          </a:p>
          <a:p>
            <a:r>
              <a:rPr lang="en-US" dirty="0" smtClean="0">
                <a:latin typeface="Courier New" panose="02070309020205020404" pitchFamily="49" charset="0"/>
                <a:cs typeface="Courier New" panose="02070309020205020404" pitchFamily="49" charset="0"/>
              </a:rPr>
              <a:t>EXIT	</a:t>
            </a:r>
            <a:r>
              <a:rPr lang="en-US" dirty="0" err="1" smtClean="0">
                <a:latin typeface="Courier New" panose="02070309020205020404" pitchFamily="49" charset="0"/>
                <a:cs typeface="Courier New" panose="02070309020205020404" pitchFamily="49" charset="0"/>
              </a:rPr>
              <a:t>ctrl+x</a:t>
            </a:r>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a:t>
            </a:r>
            <a:r>
              <a:rPr lang="en-US" dirty="0" err="1" smtClean="0">
                <a:latin typeface="Courier New" panose="02070309020205020404" pitchFamily="49" charset="0"/>
                <a:cs typeface="Courier New" panose="02070309020205020404" pitchFamily="49" charset="0"/>
              </a:rPr>
              <a:t>i</a:t>
            </a:r>
            <a:endParaRPr lang="en-US" dirty="0" smtClean="0">
              <a:latin typeface="Courier New" panose="02070309020205020404" pitchFamily="49" charset="0"/>
              <a:cs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82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842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528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5237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6.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6.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©2016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71997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docs.chef.io/resource_file.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chef.io/chef_client.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docs.chef.io/resource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hyperlink" Target="https://docs.chef.io/resources.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hyperlink" Target="https://docs.chef.io/resource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ocs.chef.io/resource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docs.chef.io/resource_packag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ocs.chef.io/resource_servic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docs.chef.io/resource_fil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 </a:t>
            </a:r>
            <a:r>
              <a:rPr lang="en-US" dirty="0" smtClean="0"/>
              <a:t>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85549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GL: Use Your Editor to Open the Recipe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8996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Setup Recipe</a:t>
            </a:r>
            <a:endParaRPr lang="en-US" dirty="0"/>
          </a:p>
        </p:txBody>
      </p:sp>
      <p:sp>
        <p:nvSpPr>
          <p:cNvPr id="3" name="Content Placeholder 2"/>
          <p:cNvSpPr>
            <a:spLocks noGrp="1"/>
          </p:cNvSpPr>
          <p:nvPr>
            <p:ph sz="quarter" idx="10"/>
          </p:nvPr>
        </p:nvSpPr>
        <p:spPr>
          <a:xfrm>
            <a:off x="1121104" y="2113748"/>
            <a:ext cx="14423693" cy="5950960"/>
          </a:xfrm>
        </p:spPr>
        <p:txBody>
          <a:bodyPr/>
          <a:lstStyle/>
          <a:p>
            <a:r>
              <a:rPr lang="en-US" b="1" dirty="0" smtClean="0"/>
              <a:t>package '</a:t>
            </a:r>
            <a:r>
              <a:rPr lang="en-US" b="1" dirty="0" err="1" smtClean="0"/>
              <a:t>cowsay</a:t>
            </a:r>
            <a:r>
              <a:rPr lang="en-US" b="1" dirty="0" smtClean="0"/>
              <a:t>' do</a:t>
            </a:r>
          </a:p>
          <a:p>
            <a:r>
              <a:rPr lang="en-US" b="1" dirty="0" smtClean="0"/>
              <a:t>  action :install</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setup.rb</a:t>
            </a:r>
            <a:endParaRPr lang="en-US" dirty="0"/>
          </a:p>
        </p:txBody>
      </p:sp>
      <p:sp>
        <p:nvSpPr>
          <p:cNvPr id="7" name="Text Placeholder 6"/>
          <p:cNvSpPr>
            <a:spLocks noGrp="1"/>
          </p:cNvSpPr>
          <p:nvPr>
            <p:ph type="body" sz="quarter" idx="14"/>
          </p:nvPr>
        </p:nvSpPr>
        <p:spPr>
          <a:xfrm>
            <a:off x="1143067" y="2108315"/>
            <a:ext cx="14404273" cy="1997646"/>
          </a:xfrm>
        </p:spPr>
        <p:txBody>
          <a:bodyPr/>
          <a:lstStyle/>
          <a:p>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©2016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7176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6861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14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41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 (or -z)</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5201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4"/>
            <a:ext cx="14423693" cy="5646007"/>
          </a:xfrm>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nano</a:t>
            </a:r>
            <a:r>
              <a:rPr lang="en-US" sz="2000" dirty="0"/>
              <a:t>] action install</a:t>
            </a:r>
          </a:p>
          <a:p>
            <a:r>
              <a:rPr lang="en-US" sz="2000" dirty="0"/>
              <a:t>    - install </a:t>
            </a:r>
            <a:r>
              <a:rPr lang="en-US" sz="2000" dirty="0" smtClean="0"/>
              <a:t>version 3.03-8.e16 of package </a:t>
            </a:r>
            <a:r>
              <a:rPr lang="en-US" sz="2000" dirty="0" err="1" smtClean="0"/>
              <a:t>cowsay</a:t>
            </a:r>
            <a:endParaRPr lang="en-US" sz="2000" dirty="0"/>
          </a:p>
          <a:p>
            <a:r>
              <a:rPr lang="en-US" sz="2000" dirty="0"/>
              <a:t>Running handlers:</a:t>
            </a:r>
          </a:p>
          <a:p>
            <a:r>
              <a:rPr lang="en-US" sz="2000" dirty="0"/>
              <a:t>Running handlers complete</a:t>
            </a:r>
          </a:p>
          <a:p>
            <a:r>
              <a:rPr lang="en-US" sz="2000" dirty="0"/>
              <a:t>Chef Client finished, 1/1 resources updated in </a:t>
            </a:r>
            <a:r>
              <a:rPr lang="en-US" sz="2000" dirty="0" smtClean="0"/>
              <a:t>38 seconds</a:t>
            </a:r>
            <a:endParaRPr lang="en-US" sz="2000" dirty="0"/>
          </a:p>
        </p:txBody>
      </p:sp>
      <p:sp>
        <p:nvSpPr>
          <p:cNvPr id="2" name="Title 1"/>
          <p:cNvSpPr>
            <a:spLocks noGrp="1"/>
          </p:cNvSpPr>
          <p:nvPr>
            <p:ph type="title"/>
          </p:nvPr>
        </p:nvSpPr>
        <p:spPr/>
        <p:txBody>
          <a:bodyPr>
            <a:normAutofit/>
          </a:bodyPr>
          <a:lstStyle/>
          <a:p>
            <a:r>
              <a:rPr lang="en-US" dirty="0" smtClean="0"/>
              <a:t>GL: Apply the Setup Recipe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5090115"/>
            <a:ext cx="14417959" cy="103017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703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73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733754"/>
          </a:xfrm>
        </p:spPr>
        <p:txBody>
          <a:bodyPr/>
          <a:lstStyle/>
          <a:p>
            <a:r>
              <a:rPr lang="en-US" dirty="0"/>
              <a:t> </a:t>
            </a:r>
            <a:r>
              <a:rPr lang="en-US" dirty="0" smtClean="0"/>
              <a:t>_____</a:t>
            </a:r>
          </a:p>
          <a:p>
            <a:r>
              <a:rPr lang="en-US" dirty="0" smtClean="0"/>
              <a:t>&lt; </a:t>
            </a:r>
            <a:r>
              <a:rPr lang="en-US" dirty="0"/>
              <a:t>moo </a:t>
            </a:r>
            <a:r>
              <a:rPr lang="en-US" dirty="0" smtClean="0"/>
              <a:t>&gt;</a:t>
            </a:r>
          </a:p>
          <a:p>
            <a:r>
              <a:rPr lang="en-US" dirty="0" smtClean="0"/>
              <a:t> -----</a:t>
            </a:r>
          </a:p>
          <a:p>
            <a:r>
              <a:rPr lang="en-US" dirty="0" smtClean="0"/>
              <a:t>        </a:t>
            </a:r>
            <a:r>
              <a:rPr lang="en-US" dirty="0"/>
              <a:t>\   </a:t>
            </a:r>
            <a:r>
              <a:rPr lang="en-US" dirty="0" smtClean="0"/>
              <a:t>^__^</a:t>
            </a:r>
          </a:p>
          <a:p>
            <a:r>
              <a:rPr lang="en-US" dirty="0" smtClean="0"/>
              <a:t>         </a:t>
            </a:r>
            <a:r>
              <a:rPr lang="en-US" dirty="0"/>
              <a:t>\  (</a:t>
            </a:r>
            <a:r>
              <a:rPr lang="en-US" dirty="0" err="1"/>
              <a:t>oo</a:t>
            </a:r>
            <a:r>
              <a:rPr lang="en-US" dirty="0" smtClean="0"/>
              <a:t>)\_______</a:t>
            </a:r>
          </a:p>
          <a:p>
            <a:r>
              <a:rPr lang="en-US" dirty="0" smtClean="0"/>
              <a:t>            </a:t>
            </a:r>
            <a:r>
              <a:rPr lang="en-US" dirty="0"/>
              <a:t>(__)\       </a:t>
            </a:r>
            <a:r>
              <a:rPr lang="en-US" dirty="0" smtClean="0"/>
              <a:t>)\/\</a:t>
            </a:r>
          </a:p>
          <a:p>
            <a:r>
              <a:rPr lang="en-US" dirty="0" smtClean="0"/>
              <a:t>                </a:t>
            </a:r>
            <a:r>
              <a:rPr lang="en-US" dirty="0"/>
              <a:t>||----w </a:t>
            </a:r>
            <a:r>
              <a:rPr lang="en-US" dirty="0" smtClean="0"/>
              <a:t>|</a:t>
            </a:r>
          </a:p>
          <a:p>
            <a:r>
              <a:rPr lang="en-US" dirty="0" smtClean="0"/>
              <a:t>                </a:t>
            </a:r>
            <a:r>
              <a:rPr lang="en-US" dirty="0"/>
              <a:t>||     ||</a:t>
            </a:r>
          </a:p>
        </p:txBody>
      </p:sp>
      <p:sp>
        <p:nvSpPr>
          <p:cNvPr id="3" name="Title 2"/>
          <p:cNvSpPr>
            <a:spLocks noGrp="1"/>
          </p:cNvSpPr>
          <p:nvPr>
            <p:ph type="title"/>
          </p:nvPr>
        </p:nvSpPr>
        <p:spPr/>
        <p:txBody>
          <a:bodyPr/>
          <a:lstStyle/>
          <a:p>
            <a:r>
              <a:rPr lang="en-US" dirty="0" smtClean="0"/>
              <a:t>GL: Run </a:t>
            </a:r>
            <a:r>
              <a:rPr lang="en-US" dirty="0" err="1" smtClean="0"/>
              <a:t>cowsay</a:t>
            </a:r>
            <a:r>
              <a:rPr lang="en-US" dirty="0" smtClean="0"/>
              <a:t> with a Message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cowsay</a:t>
            </a:r>
            <a:r>
              <a:rPr lang="en-US" dirty="0" smtClean="0"/>
              <a:t> moo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95445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ü"/>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66332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chef-client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45596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a:t>
            </a:r>
            <a:r>
              <a:rPr lang="en-US" sz="3700" dirty="0" smtClean="0"/>
              <a:t>applied the recipe again?</a:t>
            </a:r>
            <a:endParaRPr lang="en-US" sz="3700" dirty="0"/>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Test and Repair</a:t>
            </a:r>
            <a:endParaRPr lang="en-US" dirty="0"/>
          </a:p>
        </p:txBody>
      </p:sp>
      <p:sp>
        <p:nvSpPr>
          <p:cNvPr id="17" name="Text Placeholder 4"/>
          <p:cNvSpPr>
            <a:spLocks noGrp="1"/>
          </p:cNvSpPr>
          <p:nvPr>
            <p:ph type="subTitle" idx="1"/>
          </p:nvPr>
        </p:nvSpPr>
        <p:spPr>
          <a:xfrm>
            <a:off x="3013754" y="3506119"/>
            <a:ext cx="10974132" cy="41238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smtClean="0">
                <a:latin typeface="Courier New" panose="02070309020205020404" pitchFamily="49" charset="0"/>
                <a:cs typeface="Courier New" panose="02070309020205020404" pitchFamily="49" charset="0"/>
              </a:rPr>
              <a:t>chef-client</a:t>
            </a:r>
            <a:r>
              <a:rPr lang="en-US" sz="3700" smtClean="0"/>
              <a:t> takes action only when it needs to. </a:t>
            </a:r>
            <a:r>
              <a:rPr lang="en-US" sz="3700" dirty="0" smtClean="0"/>
              <a:t>Think of it as test and repair. </a:t>
            </a:r>
          </a:p>
          <a:p>
            <a:endParaRPr lang="en-US" sz="3700" dirty="0" smtClean="0"/>
          </a:p>
          <a:p>
            <a:r>
              <a:rPr lang="en-US" sz="3700" dirty="0" smtClean="0"/>
              <a:t>Chef looks at the current state of each resource and takes action only when that resource is out of policy.</a:t>
            </a:r>
          </a:p>
          <a:p>
            <a:endParaRPr lang="en-US" sz="3700" dirty="0" smtClean="0"/>
          </a:p>
          <a:p>
            <a:pPr lvl="1"/>
            <a:endParaRPr lang="de-DE" sz="3200" dirty="0" smtClean="0"/>
          </a:p>
          <a:p>
            <a:pPr lvl="1"/>
            <a:endParaRPr lang="en-US" sz="3200" dirty="0" smtClean="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265165"/>
              <a:ext cx="11324850" cy="4168542"/>
              <a:chOff x="467789" y="254372"/>
              <a:chExt cx="11324850" cy="3232343"/>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465681" y="549488"/>
                <a:ext cx="3329065" cy="216528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smtClean="0">
                    <a:solidFill>
                      <a:srgbClr val="000000"/>
                    </a:solidFill>
                  </a:rPr>
                  <a:t>'</a:t>
                </a:r>
                <a:r>
                  <a:rPr lang="en-US" dirty="0" err="1" smtClean="0">
                    <a:solidFill>
                      <a:srgbClr val="000000"/>
                    </a:solidFill>
                  </a:rPr>
                  <a:t>cowsay</a:t>
                </a:r>
                <a:r>
                  <a:rPr lang="en-US" dirty="0" smtClean="0">
                    <a:solidFill>
                      <a:srgbClr val="000000"/>
                    </a:solidFill>
                  </a:rPr>
                  <a:t>'</a:t>
                </a:r>
                <a:r>
                  <a:rPr lang="en-US" dirty="0">
                    <a:solidFill>
                      <a:srgbClr val="000000"/>
                    </a:solidFill>
                  </a:rPr>
                  <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632130"/>
                <a:ext cx="2758401"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794746" y="1632130"/>
                <a:ext cx="2758403"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32383" y="254372"/>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156400" y="476853"/>
              <a:ext cx="3879201"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a:t>
              </a:r>
              <a:r>
                <a:rPr lang="en-US" sz="4000" b="1" dirty="0" err="1" smtClean="0">
                  <a:latin typeface="Courier New" panose="02070309020205020404" pitchFamily="49" charset="0"/>
                  <a:cs typeface="Courier New" panose="02070309020205020404" pitchFamily="49" charset="0"/>
                </a:rPr>
                <a:t>cowsay</a:t>
              </a:r>
              <a:r>
                <a:rPr lang="en-US" sz="4000" b="1" dirty="0" smtClean="0">
                  <a:latin typeface="Courier New" panose="02070309020205020404" pitchFamily="49" charset="0"/>
                  <a:cs typeface="Courier New" panose="02070309020205020404" pitchFamily="49" charset="0"/>
                </a:rPr>
                <a:t>'</a:t>
              </a:r>
              <a:endParaRPr lang="en-US" sz="40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673792"/>
          </a:xfrm>
        </p:spPr>
        <p:txBody>
          <a:bodyPr/>
          <a:lstStyle/>
          <a:p>
            <a:endParaRPr lang="en-US" dirty="0"/>
          </a:p>
        </p:txBody>
      </p:sp>
      <p:sp>
        <p:nvSpPr>
          <p:cNvPr id="3" name="Title 2"/>
          <p:cNvSpPr>
            <a:spLocks noGrp="1"/>
          </p:cNvSpPr>
          <p:nvPr>
            <p:ph type="title"/>
          </p:nvPr>
        </p:nvSpPr>
        <p:spPr/>
        <p:txBody>
          <a:bodyPr/>
          <a:lstStyle/>
          <a:p>
            <a:r>
              <a:rPr lang="en-US" dirty="0" smtClean="0"/>
              <a:t>GL: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6563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hello.rb</a:t>
            </a:r>
            <a:endParaRPr lang="en-US" sz="2000" dirty="0"/>
          </a:p>
          <a:p>
            <a:r>
              <a:rPr lang="en-US" sz="2000" dirty="0"/>
              <a:t>  * </a:t>
            </a:r>
            <a:r>
              <a:rPr lang="en-US" sz="2000" dirty="0" smtClean="0"/>
              <a:t>file[</a:t>
            </a:r>
            <a:r>
              <a:rPr lang="en-US" sz="2000" dirty="0" err="1" smtClean="0"/>
              <a:t>hello.txt</a:t>
            </a:r>
            <a:r>
              <a:rPr lang="en-US" sz="2000" dirty="0" smtClean="0"/>
              <a:t>] action create</a:t>
            </a:r>
          </a:p>
          <a:p>
            <a:r>
              <a:rPr lang="en-US" sz="2000" dirty="0"/>
              <a:t> </a:t>
            </a:r>
            <a:r>
              <a:rPr lang="en-US" sz="2000" dirty="0" smtClean="0"/>
              <a:t>   - create new file </a:t>
            </a:r>
            <a:r>
              <a:rPr lang="en-US" sz="2000" dirty="0" err="1" smtClean="0"/>
              <a:t>hello.txt</a:t>
            </a:r>
            <a:endParaRPr lang="en-US" sz="2000" dirty="0" smtClean="0"/>
          </a:p>
          <a:p>
            <a:r>
              <a:rPr lang="en-US" sz="2000" dirty="0"/>
              <a:t> </a:t>
            </a:r>
            <a:r>
              <a:rPr lang="en-US" sz="2000" dirty="0" smtClean="0"/>
              <a:t>   - update content in file </a:t>
            </a:r>
            <a:r>
              <a:rPr lang="en-US" sz="2000" dirty="0" err="1" smtClean="0"/>
              <a:t>hello.txt</a:t>
            </a:r>
            <a:r>
              <a:rPr lang="en-US" sz="2000" dirty="0" smtClean="0"/>
              <a:t> from non to 315f5b</a:t>
            </a:r>
          </a:p>
          <a:p>
            <a:r>
              <a:rPr lang="en-US" sz="2000" dirty="0"/>
              <a:t> </a:t>
            </a:r>
            <a:r>
              <a:rPr lang="en-US" sz="2000" dirty="0" smtClean="0"/>
              <a:t>   </a:t>
            </a:r>
            <a:r>
              <a:rPr lang="de-DE" sz="2000" dirty="0" smtClean="0"/>
              <a:t>+++ </a:t>
            </a:r>
            <a:r>
              <a:rPr lang="de-DE" sz="2000" dirty="0"/>
              <a:t>./.</a:t>
            </a:r>
            <a:r>
              <a:rPr lang="de-DE" sz="2000" dirty="0" smtClean="0"/>
              <a:t>hello.txt20160224-8559-19kqial</a:t>
            </a:r>
          </a:p>
          <a:p>
            <a:r>
              <a:rPr lang="de-DE" sz="2000" dirty="0"/>
              <a:t>	2016-02-24 16:51:04.400844959 +</a:t>
            </a:r>
            <a:r>
              <a:rPr lang="de-DE" sz="2000" dirty="0" smtClean="0"/>
              <a:t>0000</a:t>
            </a:r>
          </a:p>
          <a:p>
            <a:r>
              <a:rPr lang="de-DE" sz="2000" dirty="0" smtClean="0"/>
              <a:t>    </a:t>
            </a:r>
            <a:r>
              <a:rPr lang="de-DE" sz="2000" dirty="0"/>
              <a:t>@@ -1 +1,2 </a:t>
            </a:r>
            <a:r>
              <a:rPr lang="de-DE" sz="2000" dirty="0" smtClean="0"/>
              <a:t>@@</a:t>
            </a:r>
          </a:p>
          <a:p>
            <a:r>
              <a:rPr lang="de-DE" sz="2000" dirty="0" smtClean="0"/>
              <a:t>    </a:t>
            </a:r>
            <a:r>
              <a:rPr lang="de-DE" sz="2000" dirty="0"/>
              <a:t>+</a:t>
            </a:r>
            <a:r>
              <a:rPr lang="de-DE" sz="2000" dirty="0" err="1"/>
              <a:t>Hello</a:t>
            </a:r>
            <a:r>
              <a:rPr lang="de-DE" sz="2000" dirty="0"/>
              <a:t>, </a:t>
            </a:r>
            <a:r>
              <a:rPr lang="de-DE" sz="2000" dirty="0" err="1"/>
              <a:t>world</a:t>
            </a:r>
            <a:r>
              <a:rPr lang="de-DE" sz="2000" dirty="0" smtClean="0"/>
              <a:t>!</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9" y="5090114"/>
            <a:ext cx="14417959" cy="294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6778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464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What </a:t>
            </a:r>
            <a:r>
              <a:rPr lang="en-US" dirty="0"/>
              <a:t>D</a:t>
            </a:r>
            <a:r>
              <a:rPr lang="en-US" dirty="0" smtClean="0"/>
              <a:t>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q"/>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smtClean="0"/>
              <a:t>Use '</a:t>
            </a:r>
            <a:r>
              <a:rPr lang="en-US" dirty="0" err="1" smtClean="0"/>
              <a:t>cowsay</a:t>
            </a:r>
            <a:r>
              <a:rPr lang="en-US" dirty="0" smtClean="0"/>
              <a:t>' to say 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695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ü"/>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10175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159158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a:t>
            </a:r>
            <a:r>
              <a:rPr lang="en-US" sz="3700" dirty="0" smtClean="0"/>
              <a:t>'</a:t>
            </a:r>
            <a:r>
              <a:rPr lang="en-US" sz="3700" dirty="0" err="1" smtClean="0"/>
              <a:t>hello.txt</a:t>
            </a:r>
            <a:r>
              <a:rPr lang="en-US" sz="3700" dirty="0" smtClean="0"/>
              <a:t>' file </a:t>
            </a:r>
            <a:r>
              <a:rPr lang="en-US" sz="3700" dirty="0"/>
              <a:t>contents were </a:t>
            </a:r>
            <a:r>
              <a:rPr lang="en-US" sz="3700" dirty="0" smtClean="0"/>
              <a:t>modified</a:t>
            </a:r>
            <a:r>
              <a:rPr lang="en-US" dirty="0"/>
              <a:t>?</a:t>
            </a:r>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17" name="Text Placeholder 4"/>
          <p:cNvSpPr>
            <a:spLocks noGrp="1"/>
          </p:cNvSpPr>
          <p:nvPr>
            <p:ph type="subTitle" idx="1"/>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q"/>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q"/>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q"/>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ü"/>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ü"/>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ü"/>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571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q"/>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q"/>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err="1" smtClean="0"/>
              <a:t>cowsay</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Converging 3 </a:t>
            </a:r>
            <a:r>
              <a:rPr lang="en-US" sz="2000" dirty="0"/>
              <a:t>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cowsay</a:t>
            </a:r>
            <a:r>
              <a:rPr lang="en-US" sz="2000" dirty="0"/>
              <a:t>] action install (up to date</a:t>
            </a:r>
            <a:r>
              <a:rPr lang="en-US" sz="2000" dirty="0" smtClean="0"/>
              <a:t>)</a:t>
            </a:r>
          </a:p>
          <a:p>
            <a:r>
              <a:rPr lang="en-US" sz="2000" dirty="0" smtClean="0"/>
              <a:t>  * </a:t>
            </a:r>
            <a:r>
              <a:rPr lang="en-US" sz="2000" dirty="0" err="1"/>
              <a:t>yum_package</a:t>
            </a:r>
            <a:r>
              <a:rPr lang="en-US" sz="2000" dirty="0"/>
              <a:t>[tree] action </a:t>
            </a:r>
            <a:r>
              <a:rPr lang="en-US" sz="2000" dirty="0" smtClean="0"/>
              <a:t>install</a:t>
            </a:r>
          </a:p>
          <a:p>
            <a:r>
              <a:rPr lang="en-US" sz="2000" dirty="0" smtClean="0"/>
              <a:t>    </a:t>
            </a:r>
            <a:r>
              <a:rPr lang="en-US" sz="2000" dirty="0"/>
              <a:t>- install version 1.5.3-3.el6 of package </a:t>
            </a:r>
            <a:r>
              <a:rPr lang="en-US" sz="2000" dirty="0" smtClean="0"/>
              <a:t>tree</a:t>
            </a:r>
          </a:p>
          <a:p>
            <a:r>
              <a:rPr lang="en-US" sz="2000" dirty="0" smtClean="0"/>
              <a:t>  </a:t>
            </a:r>
            <a:r>
              <a:rPr lang="en-US" sz="2000" dirty="0"/>
              <a:t>* file[/</a:t>
            </a:r>
            <a:r>
              <a:rPr lang="en-US" sz="2000" dirty="0" err="1"/>
              <a:t>etc</a:t>
            </a:r>
            <a:r>
              <a:rPr lang="en-US" sz="2000" dirty="0"/>
              <a:t>/</a:t>
            </a:r>
            <a:r>
              <a:rPr lang="en-US" sz="2000" dirty="0" err="1"/>
              <a:t>motd</a:t>
            </a:r>
            <a:r>
              <a:rPr lang="en-US" sz="2000" dirty="0"/>
              <a:t>] action </a:t>
            </a:r>
            <a:r>
              <a:rPr lang="en-US" sz="2000" dirty="0" smtClean="0"/>
              <a:t>create</a:t>
            </a:r>
          </a:p>
          <a:p>
            <a:r>
              <a:rPr lang="en-US" sz="2000" dirty="0" smtClean="0"/>
              <a:t>    </a:t>
            </a:r>
            <a:r>
              <a:rPr lang="en-US" sz="2000" dirty="0"/>
              <a:t>- update content in file /</a:t>
            </a:r>
            <a:r>
              <a:rPr lang="en-US" sz="2000" dirty="0" err="1"/>
              <a:t>etc</a:t>
            </a:r>
            <a:r>
              <a:rPr lang="en-US" sz="2000" dirty="0"/>
              <a:t>/</a:t>
            </a:r>
            <a:r>
              <a:rPr lang="en-US" sz="2000" dirty="0" err="1"/>
              <a:t>motd</a:t>
            </a:r>
            <a:r>
              <a:rPr lang="en-US" sz="2000" dirty="0"/>
              <a:t> from e3b0c4 to </a:t>
            </a:r>
            <a:r>
              <a:rPr lang="en-US" sz="2000" dirty="0" smtClean="0"/>
              <a:t>d100eb</a:t>
            </a:r>
          </a:p>
          <a:p>
            <a:r>
              <a:rPr lang="en-US" sz="2000" dirty="0" smtClean="0"/>
              <a:t>    </a:t>
            </a:r>
            <a:r>
              <a:rPr lang="en-US" sz="2000" dirty="0"/>
              <a:t>--- /</a:t>
            </a:r>
            <a:r>
              <a:rPr lang="en-US" sz="2000" dirty="0" err="1"/>
              <a:t>etc</a:t>
            </a:r>
            <a:r>
              <a:rPr lang="en-US" sz="2000" dirty="0"/>
              <a:t>/</a:t>
            </a:r>
            <a:r>
              <a:rPr lang="en-US" sz="2000" dirty="0" err="1"/>
              <a:t>motd</a:t>
            </a:r>
            <a:r>
              <a:rPr lang="en-US" sz="2000" dirty="0"/>
              <a:t>	2010-01-12 13:28:22.000000000 +</a:t>
            </a:r>
            <a:r>
              <a:rPr lang="en-US" sz="2000" dirty="0" smtClean="0"/>
              <a:t>0000</a:t>
            </a:r>
          </a:p>
          <a:p>
            <a:r>
              <a:rPr lang="en-US" sz="2000" dirty="0" smtClean="0"/>
              <a:t>    </a:t>
            </a:r>
            <a:r>
              <a:rPr lang="en-US" sz="2000" dirty="0"/>
              <a:t>+++ /</a:t>
            </a:r>
            <a:r>
              <a:rPr lang="en-US" sz="2000" dirty="0" err="1"/>
              <a:t>etc</a:t>
            </a:r>
            <a:r>
              <a:rPr lang="en-US" sz="2000" dirty="0"/>
              <a:t>/.motd20160224-8754-1xczeyn	2016-02-24 16:57:57.203844958 +</a:t>
            </a:r>
            <a:r>
              <a:rPr lang="en-US" sz="2000" dirty="0" smtClean="0"/>
              <a:t>0000</a:t>
            </a:r>
          </a:p>
          <a:p>
            <a:r>
              <a:rPr lang="en-US" sz="2000" dirty="0" smtClean="0"/>
              <a:t>    </a:t>
            </a:r>
            <a:r>
              <a:rPr lang="en-US" sz="2000" dirty="0"/>
              <a:t>@@ -1 +1,2 </a:t>
            </a:r>
            <a:r>
              <a:rPr lang="en-US" sz="2000" dirty="0" smtClean="0"/>
              <a:t>@@</a:t>
            </a:r>
          </a:p>
          <a:p>
            <a:r>
              <a:rPr lang="en-US" sz="2000" dirty="0" smtClean="0"/>
              <a:t>    </a:t>
            </a:r>
            <a:r>
              <a:rPr lang="en-US" sz="2000" dirty="0"/>
              <a:t>+</a:t>
            </a:r>
            <a:r>
              <a:rPr lang="en-US" sz="2000" dirty="0" smtClean="0"/>
              <a:t>Property </a:t>
            </a:r>
            <a:r>
              <a:rPr lang="en-US" sz="2000" dirty="0"/>
              <a:t>of </a:t>
            </a:r>
            <a:r>
              <a:rPr lang="en-US" sz="2000" dirty="0" smtClean="0"/>
              <a:t>...</a:t>
            </a:r>
          </a:p>
          <a:p>
            <a:r>
              <a:rPr lang="en-US" sz="2000" dirty="0"/>
              <a:t>Running handlers</a:t>
            </a:r>
            <a:r>
              <a:rPr lang="en-US" sz="2000" dirty="0" smtClean="0"/>
              <a:t>:</a:t>
            </a:r>
          </a:p>
          <a:p>
            <a:r>
              <a:rPr lang="en-US" sz="2000" dirty="0" smtClean="0"/>
              <a:t>Running </a:t>
            </a:r>
            <a:r>
              <a:rPr lang="en-US" sz="2000" dirty="0"/>
              <a:t>handlers </a:t>
            </a:r>
            <a:r>
              <a:rPr lang="en-US" sz="2000" dirty="0" smtClean="0"/>
              <a:t>complete</a:t>
            </a:r>
          </a:p>
          <a:p>
            <a:r>
              <a:rPr lang="en-US" sz="2000" dirty="0" smtClean="0"/>
              <a:t>Chef </a:t>
            </a:r>
            <a:r>
              <a:rPr lang="en-US" sz="2000" dirty="0"/>
              <a:t>Client finished, 2/3 resources updated in 17 seconds</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
        <p:nvSpPr>
          <p:cNvPr id="7" name="Rectangle 6"/>
          <p:cNvSpPr/>
          <p:nvPr/>
        </p:nvSpPr>
        <p:spPr bwMode="auto">
          <a:xfrm>
            <a:off x="1153490" y="2721668"/>
            <a:ext cx="14417959" cy="40239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57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ü"/>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ü"/>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49278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endParaRPr lang="en-US" dirty="0"/>
          </a:p>
          <a:p>
            <a:pPr lvl="1"/>
            <a:r>
              <a:rPr lang="en-US" sz="3200" i="1" dirty="0"/>
              <a:t>Tips for using these editors can be found below in your participant guide</a:t>
            </a:r>
            <a:r>
              <a:rPr lang="en-US" sz="3200" i="1" dirty="0" smtClean="0"/>
              <a:t>.</a:t>
            </a:r>
          </a:p>
          <a:p>
            <a:pPr lvl="1"/>
            <a:endParaRPr lang="en-US" sz="4800" b="1" dirty="0" smtClean="0"/>
          </a:p>
          <a:p>
            <a:pPr lvl="1"/>
            <a:r>
              <a:rPr lang="en-US" sz="4800" b="1" dirty="0" smtClean="0"/>
              <a:t>emacs</a:t>
            </a:r>
            <a:endParaRPr lang="en-US" sz="4800" b="1" dirty="0"/>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92509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2430986"/>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smtClean="0">
                <a:latin typeface="Courier New" panose="02070309020205020404" pitchFamily="49" charset="0"/>
              </a:rPr>
              <a:t>' do</a:t>
            </a:r>
          </a:p>
          <a:p>
            <a:r>
              <a:rPr lang="en-US" b="1" dirty="0">
                <a:latin typeface="Courier New" panose="02070309020205020404" pitchFamily="49" charset="0"/>
              </a:rPr>
              <a:t> </a:t>
            </a:r>
            <a:r>
              <a:rPr lang="en-US" b="1" dirty="0" smtClean="0">
                <a:latin typeface="Courier New" panose="02070309020205020404" pitchFamily="49" charset="0"/>
              </a:rPr>
              <a:t> action :install</a:t>
            </a:r>
          </a:p>
          <a:p>
            <a:r>
              <a:rPr lang="en-US" b="1" dirty="0" smtClean="0">
                <a:latin typeface="Courier New" panose="02070309020205020404" pitchFamily="49" charset="0"/>
              </a:rPr>
              <a:t>end</a:t>
            </a:r>
            <a:endParaRPr lang="en-US" b="1" dirty="0">
              <a:latin typeface="Courier New" panose="02070309020205020404" pitchFamily="49" charset="0"/>
            </a:endParaRPr>
          </a:p>
          <a:p>
            <a:endParaRPr lang="en-US" dirty="0"/>
          </a:p>
        </p:txBody>
      </p:sp>
      <p:sp>
        <p:nvSpPr>
          <p:cNvPr id="13" name="Text Placeholder 4"/>
          <p:cNvSpPr txBox="1">
            <a:spLocks/>
          </p:cNvSpPr>
          <p:nvPr/>
        </p:nvSpPr>
        <p:spPr bwMode="white">
          <a:xfrm>
            <a:off x="677333" y="4527030"/>
            <a:ext cx="14898624" cy="257105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7939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95490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4452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14520</TotalTime>
  <Words>4650</Words>
  <Application>Microsoft Macintosh PowerPoint</Application>
  <PresentationFormat>Custom</PresentationFormat>
  <Paragraphs>603</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Courier New</vt:lpstr>
      <vt:lpstr>Gill Sans</vt:lpstr>
      <vt:lpstr>ＭＳ Ｐゴシック</vt:lpstr>
      <vt:lpstr>Wingdings</vt:lpstr>
      <vt:lpstr>Arial</vt:lpstr>
      <vt:lpstr>ChefDk3.2Template</vt:lpstr>
      <vt:lpstr>Chef Resources</vt:lpstr>
      <vt:lpstr>Objectives</vt:lpstr>
      <vt:lpstr>GL: Time for Some Fun!</vt:lpstr>
      <vt:lpstr>Learning Chef</vt:lpstr>
      <vt:lpstr>Choose an Editor</vt:lpstr>
      <vt:lpstr>Resources</vt:lpstr>
      <vt:lpstr>Example: Package</vt:lpstr>
      <vt:lpstr>Example: Service</vt:lpstr>
      <vt:lpstr>Example: File</vt:lpstr>
      <vt:lpstr>Example: File</vt:lpstr>
      <vt:lpstr>GL: Use Your Editor to Open the Recipe</vt:lpstr>
      <vt:lpstr>GL: Update the Setup Recipe</vt:lpstr>
      <vt:lpstr>GL: Time for Some Fun!</vt:lpstr>
      <vt:lpstr>chef-client</vt:lpstr>
      <vt:lpstr>--local-mode (or -z)</vt:lpstr>
      <vt:lpstr>GL: Apply the Setup Recipe</vt:lpstr>
      <vt:lpstr>GL: Time for Some Fun!</vt:lpstr>
      <vt:lpstr>GL: Run cowsay with a Message</vt:lpstr>
      <vt:lpstr>GL: Time for Some Fun!</vt:lpstr>
      <vt:lpstr>Discussion</vt:lpstr>
      <vt:lpstr>Test and Repair</vt:lpstr>
      <vt:lpstr>Test and Repair</vt:lpstr>
      <vt:lpstr>GL: Hello, World?</vt:lpstr>
      <vt:lpstr>GL: Create and Open a Recipe File</vt:lpstr>
      <vt:lpstr>GL: Create a Recipe File Named hello.rb</vt:lpstr>
      <vt:lpstr>GL: Hello, World?</vt:lpstr>
      <vt:lpstr>GL: Apply the Recipe File</vt:lpstr>
      <vt:lpstr>GL: Hello, World?</vt:lpstr>
      <vt:lpstr>GL: What Does hello.txt Say?</vt:lpstr>
      <vt:lpstr>GL: Hello, World?</vt:lpstr>
      <vt:lpstr>Discussion</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Lab: The file Resource</vt:lpstr>
      <vt:lpstr>Questions</vt:lpstr>
      <vt:lpstr>Lab: Workstation Setup</vt:lpstr>
      <vt:lpstr>Lab: Workstation Setup Recipe File</vt:lpstr>
      <vt:lpstr>GL: Apply the Recipe File</vt:lpstr>
      <vt:lpstr>Lab: Workstation Setup</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1987</cp:revision>
  <cp:lastPrinted>2015-02-07T23:49:10Z</cp:lastPrinted>
  <dcterms:created xsi:type="dcterms:W3CDTF">2012-09-13T17:36:07Z</dcterms:created>
  <dcterms:modified xsi:type="dcterms:W3CDTF">2016-02-26T22:43:01Z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